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5" r:id="rId7"/>
    <p:sldId id="286" r:id="rId8"/>
    <p:sldId id="284" r:id="rId9"/>
    <p:sldId id="287" r:id="rId10"/>
    <p:sldId id="283" r:id="rId11"/>
    <p:sldId id="291" r:id="rId12"/>
    <p:sldId id="290" r:id="rId13"/>
    <p:sldId id="289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Malignant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Generally Larger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from Wisconsin Breast Cancer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Benign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Smaller Tumor Size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Has more concavity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212 Malignant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Less Compact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Less Concave Points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51886A7F-32D0-4BB7-B9C0-C567F5EB2F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Has more Symmetry</a:t>
          </a:r>
        </a:p>
      </dgm:t>
    </dgm:pt>
    <dgm:pt modelId="{CF88A8DB-EA24-4FF2-ABDB-3E1FD137CB92}" type="parTrans" cxnId="{385CFE1B-403D-49CD-9019-B78CF7BF970B}">
      <dgm:prSet/>
      <dgm:spPr/>
      <dgm:t>
        <a:bodyPr/>
        <a:lstStyle/>
        <a:p>
          <a:endParaRPr lang="en-US"/>
        </a:p>
      </dgm:t>
    </dgm:pt>
    <dgm:pt modelId="{DFE27E3C-3736-4D6D-9BC0-D668EC04EE35}" type="sibTrans" cxnId="{385CFE1B-403D-49CD-9019-B78CF7BF970B}">
      <dgm:prSet/>
      <dgm:spPr/>
      <dgm:t>
        <a:bodyPr/>
        <a:lstStyle/>
        <a:p>
          <a:endParaRPr lang="en-US"/>
        </a:p>
      </dgm:t>
    </dgm:pt>
    <dgm:pt modelId="{11BD7E12-56EB-4D2D-B374-879B1CB80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569 Total Samples</a:t>
          </a:r>
        </a:p>
      </dgm:t>
    </dgm:pt>
    <dgm:pt modelId="{7F479BF7-6005-4BC8-BB76-EB016CC286D5}" type="parTrans" cxnId="{DE43496D-16EE-4902-94A4-8272D104E807}">
      <dgm:prSet/>
      <dgm:spPr/>
      <dgm:t>
        <a:bodyPr/>
        <a:lstStyle/>
        <a:p>
          <a:endParaRPr lang="en-US"/>
        </a:p>
      </dgm:t>
    </dgm:pt>
    <dgm:pt modelId="{8DA5E683-4025-44BB-9847-ED9813376A01}" type="sibTrans" cxnId="{DE43496D-16EE-4902-94A4-8272D104E807}">
      <dgm:prSet/>
      <dgm:spPr/>
      <dgm:t>
        <a:bodyPr/>
        <a:lstStyle/>
        <a:p>
          <a:endParaRPr lang="en-US"/>
        </a:p>
      </dgm:t>
    </dgm:pt>
    <dgm:pt modelId="{A04DD71B-09D2-4BB9-BB87-B2090C23D1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357 Benign</a:t>
          </a:r>
        </a:p>
      </dgm:t>
    </dgm:pt>
    <dgm:pt modelId="{2A5013AA-A54D-4878-9C76-8AC6CEA370AD}" type="parTrans" cxnId="{FE9CC414-7C66-4064-A8C6-057DC110DDFF}">
      <dgm:prSet/>
      <dgm:spPr/>
      <dgm:t>
        <a:bodyPr/>
        <a:lstStyle/>
        <a:p>
          <a:endParaRPr lang="en-US"/>
        </a:p>
      </dgm:t>
    </dgm:pt>
    <dgm:pt modelId="{73336010-53A1-488C-B316-8367E6F6507E}" type="sibTrans" cxnId="{FE9CC414-7C66-4064-A8C6-057DC110DDFF}">
      <dgm:prSet/>
      <dgm:spPr/>
      <dgm:t>
        <a:bodyPr/>
        <a:lstStyle/>
        <a:p>
          <a:endParaRPr lang="en-US"/>
        </a:p>
      </dgm:t>
    </dgm:pt>
    <dgm:pt modelId="{EFD1B875-6877-4514-A2E3-4FED716CC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30 Unique Features to help classify</a:t>
          </a:r>
        </a:p>
      </dgm:t>
    </dgm:pt>
    <dgm:pt modelId="{2E613C7D-9DF2-4307-8E94-DAC1A4035F8E}" type="parTrans" cxnId="{841E87C1-55F2-411F-AAA2-8801982742F9}">
      <dgm:prSet/>
      <dgm:spPr/>
      <dgm:t>
        <a:bodyPr/>
        <a:lstStyle/>
        <a:p>
          <a:endParaRPr lang="en-US"/>
        </a:p>
      </dgm:t>
    </dgm:pt>
    <dgm:pt modelId="{31E97ADE-DA01-4800-8BB3-5ED762CD446F}" type="sibTrans" cxnId="{841E87C1-55F2-411F-AAA2-8801982742F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ScaleY="171500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LinFactNeighborX="-18" custLinFactNeighborY="20453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39563912-04CB-4A20-BFC9-E32168567696}" type="presOf" srcId="{EFD1B875-6877-4514-A2E3-4FED716CCEB3}" destId="{7CD40649-A74C-4AD8-B9D0-2573A1955C91}" srcOrd="0" destOrd="3" presId="urn:microsoft.com/office/officeart/2018/5/layout/CenteredIconLabelDescriptionList"/>
    <dgm:cxn modelId="{FE9CC414-7C66-4064-A8C6-057DC110DDFF}" srcId="{DCCE571A-4D30-4294-ABAF-6885F619D2D9}" destId="{A04DD71B-09D2-4BB9-BB87-B2090C23D14B}" srcOrd="2" destOrd="0" parTransId="{2A5013AA-A54D-4878-9C76-8AC6CEA370AD}" sibTransId="{73336010-53A1-488C-B316-8367E6F6507E}"/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385CFE1B-403D-49CD-9019-B78CF7BF970B}" srcId="{E754A2A0-41CE-428B-9DDC-DCD1FD12D16A}" destId="{51886A7F-32D0-4BB7-B9C0-C567F5EB2F86}" srcOrd="2" destOrd="0" parTransId="{CF88A8DB-EA24-4FF2-ABDB-3E1FD137CB92}" sibTransId="{DFE27E3C-3736-4D6D-9BC0-D668EC04EE35}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21FBED62-A4EF-419C-AFF7-AF45BF0D1E87}" type="presOf" srcId="{A04DD71B-09D2-4BB9-BB87-B2090C23D14B}" destId="{7CD40649-A74C-4AD8-B9D0-2573A1955C91}" srcOrd="0" destOrd="2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DE43496D-16EE-4902-94A4-8272D104E807}" srcId="{DCCE571A-4D30-4294-ABAF-6885F619D2D9}" destId="{11BD7E12-56EB-4D2D-B374-879B1CB80A07}" srcOrd="0" destOrd="0" parTransId="{7F479BF7-6005-4BC8-BB76-EB016CC286D5}" sibTransId="{8DA5E683-4025-44BB-9847-ED9813376A01}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841E87C1-55F2-411F-AAA2-8801982742F9}" srcId="{DCCE571A-4D30-4294-ABAF-6885F619D2D9}" destId="{EFD1B875-6877-4514-A2E3-4FED716CCEB3}" srcOrd="3" destOrd="0" parTransId="{2E613C7D-9DF2-4307-8E94-DAC1A4035F8E}" sibTransId="{31E97ADE-DA01-4800-8BB3-5ED762CD446F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56108EC8-0A32-4305-9071-B3C482C35CEF}" type="presOf" srcId="{51886A7F-32D0-4BB7-B9C0-C567F5EB2F86}" destId="{DD091D0A-5A25-4241-91F3-18D32B0BDD4F}" srcOrd="0" destOrd="2" presId="urn:microsoft.com/office/officeart/2018/5/layout/CenteredIconLabelDescriptionList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8612A4E3-4741-4831-8D02-8081E8D6D856}" type="presOf" srcId="{11BD7E12-56EB-4D2D-B374-879B1CB80A07}" destId="{7CD40649-A74C-4AD8-B9D0-2573A1955C91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Features and Attributes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30 Features in 3 subsets of 10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Scores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Min: 90.9% at 1 NN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Mean, Error and Worst Subsets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Radius, texture, perimeter, area, smoothness, symmetry, fractal dimension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Median: 93.7% Between 15-28 NN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Mode: 93.7%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257F3B2D-9F24-407D-834D-387AC209BE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Max: 94.4% at 5 NN</a:t>
          </a:r>
        </a:p>
      </dgm:t>
    </dgm:pt>
    <dgm:pt modelId="{13C42FFA-2979-4A97-8A47-32023377E25E}" type="parTrans" cxnId="{9572E252-F095-4AD0-9CFC-9D9C24B2B05F}">
      <dgm:prSet/>
      <dgm:spPr/>
      <dgm:t>
        <a:bodyPr/>
        <a:lstStyle/>
        <a:p>
          <a:endParaRPr lang="en-US"/>
        </a:p>
      </dgm:t>
    </dgm:pt>
    <dgm:pt modelId="{CC202C3A-21ED-42BA-A489-B4056E444050}" type="sibTrans" cxnId="{9572E252-F095-4AD0-9CFC-9D9C24B2B05F}">
      <dgm:prSet/>
      <dgm:spPr/>
      <dgm:t>
        <a:bodyPr/>
        <a:lstStyle/>
        <a:p>
          <a:endParaRPr lang="en-US"/>
        </a:p>
      </dgm:t>
    </dgm:pt>
    <dgm:pt modelId="{D4300B47-E07F-4712-8C2A-9337CDCCE9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Mean: 93.3%</a:t>
          </a:r>
        </a:p>
      </dgm:t>
    </dgm:pt>
    <dgm:pt modelId="{3FBF87CD-6B36-4B84-9A82-D06C3CF3E7FF}" type="parTrans" cxnId="{F0454B3B-725B-4204-8371-C6C74735C092}">
      <dgm:prSet/>
      <dgm:spPr/>
      <dgm:t>
        <a:bodyPr/>
        <a:lstStyle/>
        <a:p>
          <a:endParaRPr lang="en-US"/>
        </a:p>
      </dgm:t>
    </dgm:pt>
    <dgm:pt modelId="{62E19BFB-9CF0-4EC9-A3A2-BCD3BE157641}" type="sibTrans" cxnId="{F0454B3B-725B-4204-8371-C6C74735C092}">
      <dgm:prSet/>
      <dgm:spPr/>
      <dgm:t>
        <a:bodyPr/>
        <a:lstStyle/>
        <a:p>
          <a:endParaRPr lang="en-US"/>
        </a:p>
      </dgm:t>
    </dgm:pt>
    <dgm:pt modelId="{2CE3F7E4-9A0C-49A0-BBA3-C3D770699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STD: 0.006</a:t>
          </a:r>
        </a:p>
      </dgm:t>
    </dgm:pt>
    <dgm:pt modelId="{F98CC839-32F9-43AA-9A3A-1F2C3531C8E5}" type="parTrans" cxnId="{28B5B23C-7F7C-4FA1-B25F-127412A55DFF}">
      <dgm:prSet/>
      <dgm:spPr/>
      <dgm:t>
        <a:bodyPr/>
        <a:lstStyle/>
        <a:p>
          <a:endParaRPr lang="en-US"/>
        </a:p>
      </dgm:t>
    </dgm:pt>
    <dgm:pt modelId="{5587E61B-FFBA-482F-A7AA-49AE7EA9A192}" type="sibTrans" cxnId="{28B5B23C-7F7C-4FA1-B25F-127412A55DFF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2" custLinFactX="-18315" custLinFactNeighborX="-100000" custLinFactNeighborY="-246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4" custScaleX="85645" custLinFactNeighborX="-32361" custLinFactNeighborY="-17430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4" custScaleX="77489" custLinFactNeighborX="-32361" custLinFactNeighborY="-12674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1" presStyleCnt="2" custLinFactNeighborX="92630" custLinFactNeighborY="3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2" presStyleCnt="4" custLinFactNeighborX="32637" custLinFactNeighborY="-1565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3" presStyleCnt="4" custLinFactNeighborX="32499" custLinFactNeighborY="-15589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2C3B5019-9652-4BD9-97D4-936A3C98D3BD}" type="presOf" srcId="{257F3B2D-9F24-407D-834D-387AC209BE6A}" destId="{6418EBED-F111-425B-8EE2-06B8B2297A68}" srcOrd="0" destOrd="1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3" presId="urn:microsoft.com/office/officeart/2018/5/layout/CenteredIconLabelDescriptionList"/>
    <dgm:cxn modelId="{05037335-2E5B-48BE-86A9-5372B1A16299}" srcId="{E817CCF5-DA3F-4E5F-BE7C-D8111B2BFEBA}" destId="{1C1B28B7-2609-4BAA-AAAB-5801EDFD334C}" srcOrd="1" destOrd="0" parTransId="{2BF5F791-D223-44A4-B231-6C3F4B786D08}" sibTransId="{A432C086-9156-4D32-A06E-6E237CC66D92}"/>
    <dgm:cxn modelId="{F0454B3B-725B-4204-8371-C6C74735C092}" srcId="{1C1B28B7-2609-4BAA-AAAB-5801EDFD334C}" destId="{D4300B47-E07F-4712-8C2A-9337CDCCE9CA}" srcOrd="2" destOrd="0" parTransId="{3FBF87CD-6B36-4B84-9A82-D06C3CF3E7FF}" sibTransId="{62E19BFB-9CF0-4EC9-A3A2-BCD3BE157641}"/>
    <dgm:cxn modelId="{28B5B23C-7F7C-4FA1-B25F-127412A55DFF}" srcId="{1C1B28B7-2609-4BAA-AAAB-5801EDFD334C}" destId="{2CE3F7E4-9A0C-49A0-BBA3-C3D77069973F}" srcOrd="5" destOrd="0" parTransId="{F98CC839-32F9-43AA-9A3A-1F2C3531C8E5}" sibTransId="{5587E61B-FFBA-482F-A7AA-49AE7EA9A192}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9572E252-F095-4AD0-9CFC-9D9C24B2B05F}" srcId="{1C1B28B7-2609-4BAA-AAAB-5801EDFD334C}" destId="{257F3B2D-9F24-407D-834D-387AC209BE6A}" srcOrd="1" destOrd="0" parTransId="{13C42FFA-2979-4A97-8A47-32023377E25E}" sibTransId="{CC202C3A-21ED-42BA-A489-B4056E444050}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E37C837E-83EA-4E5C-9E7B-438A85B018A8}" type="presOf" srcId="{D4300B47-E07F-4712-8C2A-9337CDCCE9CA}" destId="{6418EBED-F111-425B-8EE2-06B8B2297A68}" srcOrd="0" destOrd="2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4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A1D76CB0-965F-432E-B74E-FFAB243F9094}" type="presOf" srcId="{2CE3F7E4-9A0C-49A0-BBA3-C3D77069973F}" destId="{6418EBED-F111-425B-8EE2-06B8B2297A68}" srcOrd="0" destOrd="5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4" destOrd="0" parTransId="{E80B95A6-581A-4BC4-B523-74C273FD8287}" sibTransId="{FD8ABA08-9D28-4DE1-846B-EF07372F5BF8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3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2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425 Nearest Neighbor Study</a:t>
          </a:r>
        </a:p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After about 200 NN, accuracy rate fell dramatically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Lowest Accuracy at 425 NN was 86.7%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Highest Accuracy stayed unchanged</a:t>
          </a:r>
        </a:p>
        <a:p>
          <a:pPr>
            <a:lnSpc>
              <a:spcPct val="100000"/>
            </a:lnSpc>
          </a:pPr>
          <a:r>
            <a:rPr lang="en-US" dirty="0"/>
            <a:t>Conclusion: Bigger is not always better.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1" custLinFactX="-100000" custLinFactNeighborX="-142120" custLinFactNeighborY="-78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2" custLinFactNeighborX="-92004" custLinFactNeighborY="-23738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2" custLinFactNeighborX="-80418" custLinFactNeighborY="-34602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</dgm:ptLst>
  <dgm:cxnLst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</dgm:ptLst>
  <dgm:cxnLst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Good K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 NN</a:t>
          </a:r>
        </a:p>
        <a:p>
          <a:pPr>
            <a:lnSpc>
              <a:spcPct val="100000"/>
            </a:lnSpc>
          </a:pPr>
          <a:r>
            <a:rPr lang="en-US" dirty="0"/>
            <a:t>Not always the best. Due to randomness of the data set, it might be a fluke</a:t>
          </a:r>
        </a:p>
        <a:p>
          <a:pPr>
            <a:lnSpc>
              <a:spcPct val="100000"/>
            </a:lnSpc>
          </a:pPr>
          <a:r>
            <a:rPr lang="en-US" dirty="0"/>
            <a:t>Accuracy: 94.4%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Average K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15 – 28 NN</a:t>
          </a:r>
        </a:p>
        <a:p>
          <a:pPr>
            <a:lnSpc>
              <a:spcPct val="100000"/>
            </a:lnSpc>
          </a:pPr>
          <a:r>
            <a:rPr lang="en-US" dirty="0"/>
            <a:t>Most Consistent high accuracy during testing.</a:t>
          </a:r>
        </a:p>
        <a:p>
          <a:pPr>
            <a:lnSpc>
              <a:spcPct val="100000"/>
            </a:lnSpc>
          </a:pPr>
          <a:r>
            <a:rPr lang="en-US" dirty="0"/>
            <a:t>Accuracy Average: 93.7%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Bad K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350 – 425 NN</a:t>
          </a:r>
        </a:p>
        <a:p>
          <a:pPr>
            <a:lnSpc>
              <a:spcPct val="100000"/>
            </a:lnSpc>
          </a:pPr>
          <a:r>
            <a:rPr lang="en-US" dirty="0"/>
            <a:t>Most Consistent worst accuracy during testing</a:t>
          </a:r>
        </a:p>
        <a:p>
          <a:pPr>
            <a:lnSpc>
              <a:spcPct val="100000"/>
            </a:lnSpc>
          </a:pPr>
          <a:r>
            <a:rPr lang="en-US" dirty="0"/>
            <a:t>Accuracy Average: 86.7%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KNN is it good?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Yes in this case.</a:t>
          </a:r>
        </a:p>
        <a:p>
          <a:pPr>
            <a:lnSpc>
              <a:spcPct val="100000"/>
            </a:lnSpc>
          </a:pPr>
          <a:r>
            <a:rPr lang="en-US" dirty="0"/>
            <a:t>It had an accuracy of around 93% which is fairly high.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Is it always this good?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No.</a:t>
          </a:r>
        </a:p>
        <a:p>
          <a:pPr>
            <a:lnSpc>
              <a:spcPct val="100000"/>
            </a:lnSpc>
          </a:pPr>
          <a:r>
            <a:rPr lang="en-US" dirty="0"/>
            <a:t>Different datasets that we tested showed large variations in accuracy. </a:t>
          </a:r>
          <a:br>
            <a:rPr lang="en-US" dirty="0"/>
          </a:br>
          <a:r>
            <a:rPr lang="en-US" dirty="0"/>
            <a:t>Most notably Digit recognition had a max accuracy of 32%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helped?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Manhattan Distance vs Euclidean Distance</a:t>
          </a:r>
        </a:p>
        <a:p>
          <a:pPr>
            <a:lnSpc>
              <a:spcPct val="100000"/>
            </a:lnSpc>
          </a:pPr>
          <a:r>
            <a:rPr lang="en-US" dirty="0"/>
            <a:t>Adding a weight based on distance instead of uniformity</a:t>
          </a:r>
        </a:p>
        <a:p>
          <a:pPr>
            <a:lnSpc>
              <a:spcPct val="100000"/>
            </a:lnSpc>
          </a:pPr>
          <a:r>
            <a:rPr lang="en-US" dirty="0"/>
            <a:t>A good dataset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809453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00627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Malignant</a:t>
          </a:r>
        </a:p>
      </dsp:txBody>
      <dsp:txXfrm>
        <a:off x="4228" y="200627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523430"/>
          <a:ext cx="3088125" cy="98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Generally Larger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Has more concavity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Has more Symmetry</a:t>
          </a:r>
        </a:p>
      </dsp:txBody>
      <dsp:txXfrm>
        <a:off x="4228" y="2523430"/>
        <a:ext cx="3088125" cy="983077"/>
      </dsp:txXfrm>
    </dsp:sp>
    <dsp:sp modelId="{210823F6-AC1A-46E3-9D99-A319DF497539}">
      <dsp:nvSpPr>
        <dsp:cNvPr id="0" name=""/>
        <dsp:cNvSpPr/>
      </dsp:nvSpPr>
      <dsp:spPr>
        <a:xfrm>
          <a:off x="4636415" y="50377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534996"/>
          <a:ext cx="3088125" cy="79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Data from Wisconsin Breast Cancer</a:t>
          </a:r>
        </a:p>
      </dsp:txBody>
      <dsp:txXfrm>
        <a:off x="3632774" y="1534996"/>
        <a:ext cx="3088125" cy="794420"/>
      </dsp:txXfrm>
    </dsp:sp>
    <dsp:sp modelId="{7CD40649-A74C-4AD8-B9D0-2573A1955C91}">
      <dsp:nvSpPr>
        <dsp:cNvPr id="0" name=""/>
        <dsp:cNvSpPr/>
      </dsp:nvSpPr>
      <dsp:spPr>
        <a:xfrm>
          <a:off x="3632219" y="2543864"/>
          <a:ext cx="3088125" cy="159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569 Total Samples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212 Malignant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357 Benign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30 Unique Features to help classify</a:t>
          </a:r>
        </a:p>
      </dsp:txBody>
      <dsp:txXfrm>
        <a:off x="3632219" y="2543864"/>
        <a:ext cx="3088125" cy="1594424"/>
      </dsp:txXfrm>
    </dsp:sp>
    <dsp:sp modelId="{B0A3ABD2-C471-4A21-8AEF-3843C86919E1}">
      <dsp:nvSpPr>
        <dsp:cNvPr id="0" name=""/>
        <dsp:cNvSpPr/>
      </dsp:nvSpPr>
      <dsp:spPr>
        <a:xfrm>
          <a:off x="8264962" y="809453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00627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Benign</a:t>
          </a:r>
        </a:p>
      </dsp:txBody>
      <dsp:txXfrm>
        <a:off x="7261321" y="200627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523430"/>
          <a:ext cx="3088125" cy="98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Smaller Tumor Size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Less Compact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Less Concave Points</a:t>
          </a:r>
        </a:p>
      </dsp:txBody>
      <dsp:txXfrm>
        <a:off x="7261321" y="2523430"/>
        <a:ext cx="3088125" cy="983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8040" y="76304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70832" y="1705474"/>
          <a:ext cx="3168748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Features and Attributes</a:t>
          </a:r>
        </a:p>
      </dsp:txBody>
      <dsp:txXfrm>
        <a:off x="470832" y="1705474"/>
        <a:ext cx="3168748" cy="647367"/>
      </dsp:txXfrm>
    </dsp:sp>
    <dsp:sp modelId="{DD091D0A-5A25-4241-91F3-18D32B0BDD4F}">
      <dsp:nvSpPr>
        <dsp:cNvPr id="0" name=""/>
        <dsp:cNvSpPr/>
      </dsp:nvSpPr>
      <dsp:spPr>
        <a:xfrm>
          <a:off x="696076" y="2293145"/>
          <a:ext cx="2593963" cy="20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30 Features in 3 subsets of 10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Mean, Error and Worst Subsets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Radius, texture, perimeter, area, smoothness, symmetry, fractal dimension</a:t>
          </a:r>
        </a:p>
      </dsp:txBody>
      <dsp:txXfrm>
        <a:off x="696076" y="2293145"/>
        <a:ext cx="2593963" cy="2074449"/>
      </dsp:txXfrm>
    </dsp:sp>
    <dsp:sp modelId="{B0A3ABD2-C471-4A21-8AEF-3843C86919E1}">
      <dsp:nvSpPr>
        <dsp:cNvPr id="0" name=""/>
        <dsp:cNvSpPr/>
      </dsp:nvSpPr>
      <dsp:spPr>
        <a:xfrm>
          <a:off x="9275457" y="160818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876218" y="1808179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Scores</a:t>
          </a:r>
        </a:p>
      </dsp:txBody>
      <dsp:txXfrm>
        <a:off x="7876218" y="1808179"/>
        <a:ext cx="4315781" cy="647367"/>
      </dsp:txXfrm>
    </dsp:sp>
    <dsp:sp modelId="{6418EBED-F111-425B-8EE2-06B8B2297A68}">
      <dsp:nvSpPr>
        <dsp:cNvPr id="0" name=""/>
        <dsp:cNvSpPr/>
      </dsp:nvSpPr>
      <dsp:spPr>
        <a:xfrm>
          <a:off x="7876216" y="2232674"/>
          <a:ext cx="4315781" cy="20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Min: 90.9% at 1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Max: 94.4% at 5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Mean: 93.3%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Median: 93.7% Between 15-28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Mode: 93.7%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STD: 0.006</a:t>
          </a:r>
        </a:p>
      </dsp:txBody>
      <dsp:txXfrm>
        <a:off x="7876216" y="2232674"/>
        <a:ext cx="4315781" cy="2074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217183" y="4272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0" y="166553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425 Nearest Neighbor Study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700" kern="1200" dirty="0"/>
        </a:p>
      </dsp:txBody>
      <dsp:txXfrm>
        <a:off x="0" y="1665530"/>
        <a:ext cx="4320000" cy="648000"/>
      </dsp:txXfrm>
    </dsp:sp>
    <dsp:sp modelId="{DD091D0A-5A25-4241-91F3-18D32B0BDD4F}">
      <dsp:nvSpPr>
        <dsp:cNvPr id="0" name=""/>
        <dsp:cNvSpPr/>
      </dsp:nvSpPr>
      <dsp:spPr>
        <a:xfrm>
          <a:off x="0" y="2181972"/>
          <a:ext cx="4320000" cy="1020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about 200 NN, accuracy rate fell dramatically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Our Lowest Accuracy at 425 NN was 86.7%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Our Highest Accuracy stayed unchanged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Conclusion: Bigger is not always better.</a:t>
          </a:r>
        </a:p>
      </dsp:txBody>
      <dsp:txXfrm>
        <a:off x="0" y="2181972"/>
        <a:ext cx="4320000" cy="10209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Good K</a:t>
          </a:r>
        </a:p>
      </dsp:txBody>
      <dsp:txXfrm>
        <a:off x="4228" y="144615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Not always the best. Due to randomness of the data set, it might be a fluke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Accuracy: 94.4%</a:t>
          </a:r>
        </a:p>
      </dsp:txBody>
      <dsp:txXfrm>
        <a:off x="4228" y="1974668"/>
        <a:ext cx="3088125" cy="1515164"/>
      </dsp:txXfrm>
    </dsp:sp>
    <dsp:sp modelId="{210823F6-AC1A-46E3-9D99-A319DF497539}">
      <dsp:nvSpPr>
        <dsp:cNvPr id="0" name=""/>
        <dsp:cNvSpPr/>
      </dsp:nvSpPr>
      <dsp:spPr>
        <a:xfrm>
          <a:off x="4636415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Average K</a:t>
          </a:r>
        </a:p>
      </dsp:txBody>
      <dsp:txXfrm>
        <a:off x="3632774" y="144615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15 – 28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Consistent high accuracy during testing.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Accuracy Average: 93.7% </a:t>
          </a:r>
        </a:p>
      </dsp:txBody>
      <dsp:txXfrm>
        <a:off x="3632774" y="1974668"/>
        <a:ext cx="3088125" cy="1515164"/>
      </dsp:txXfrm>
    </dsp:sp>
    <dsp:sp modelId="{B0A3ABD2-C471-4A21-8AEF-3843C86919E1}">
      <dsp:nvSpPr>
        <dsp:cNvPr id="0" name=""/>
        <dsp:cNvSpPr/>
      </dsp:nvSpPr>
      <dsp:spPr>
        <a:xfrm>
          <a:off x="8264962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Bad K</a:t>
          </a:r>
        </a:p>
      </dsp:txBody>
      <dsp:txXfrm>
        <a:off x="7261321" y="144615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350 – 425 NN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Consistent worst accuracy during testing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Accuracy Average: 86.7%</a:t>
          </a:r>
        </a:p>
      </dsp:txBody>
      <dsp:txXfrm>
        <a:off x="7261321" y="1974668"/>
        <a:ext cx="3088125" cy="15151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141116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368503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KNN is it good?</a:t>
          </a:r>
        </a:p>
      </dsp:txBody>
      <dsp:txXfrm>
        <a:off x="9279" y="1368503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1899920"/>
          <a:ext cx="3085109" cy="167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Yes in this case.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had an accuracy of around 93% which is fairly high.</a:t>
          </a:r>
        </a:p>
      </dsp:txBody>
      <dsp:txXfrm>
        <a:off x="9279" y="1899920"/>
        <a:ext cx="3085109" cy="1673712"/>
      </dsp:txXfrm>
    </dsp:sp>
    <dsp:sp modelId="{210823F6-AC1A-46E3-9D99-A319DF497539}">
      <dsp:nvSpPr>
        <dsp:cNvPr id="0" name=""/>
        <dsp:cNvSpPr/>
      </dsp:nvSpPr>
      <dsp:spPr>
        <a:xfrm>
          <a:off x="4636943" y="141116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368503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Is it always this good?</a:t>
          </a:r>
        </a:p>
      </dsp:txBody>
      <dsp:txXfrm>
        <a:off x="3634282" y="1368503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1899920"/>
          <a:ext cx="3085109" cy="167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Different datasets that we tested showed large variations in accuracy. </a:t>
          </a:r>
          <a:br>
            <a:rPr lang="en-US" sz="1700" kern="1200" dirty="0"/>
          </a:br>
          <a:r>
            <a:rPr lang="en-US" sz="1700" kern="1200" dirty="0"/>
            <a:t>Most notably Digit recognition had a max accuracy of 32%</a:t>
          </a:r>
        </a:p>
      </dsp:txBody>
      <dsp:txXfrm>
        <a:off x="3634282" y="1899920"/>
        <a:ext cx="3085109" cy="1673712"/>
      </dsp:txXfrm>
    </dsp:sp>
    <dsp:sp modelId="{B0A3ABD2-C471-4A21-8AEF-3843C86919E1}">
      <dsp:nvSpPr>
        <dsp:cNvPr id="0" name=""/>
        <dsp:cNvSpPr/>
      </dsp:nvSpPr>
      <dsp:spPr>
        <a:xfrm>
          <a:off x="8261946" y="141116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368503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What helped?</a:t>
          </a:r>
        </a:p>
      </dsp:txBody>
      <dsp:txXfrm>
        <a:off x="7259286" y="1368503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1899920"/>
          <a:ext cx="3085109" cy="167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Manhattan Distance vs Euclidean Distance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Adding a weight based on distance instead of uniformity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good dataset</a:t>
          </a:r>
        </a:p>
      </dsp:txBody>
      <dsp:txXfrm>
        <a:off x="7259286" y="1899920"/>
        <a:ext cx="3085109" cy="1673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K Nearest Neighbors on Breast Cancer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Chayton Hamric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Scott </a:t>
            </a:r>
            <a:r>
              <a:rPr lang="en-US" sz="2300" dirty="0" err="1">
                <a:solidFill>
                  <a:srgbClr val="5792BA"/>
                </a:solidFill>
              </a:rPr>
              <a:t>Grisso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Alex Karwowski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905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The Code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EE403D-7FA6-41B4-8227-AC9C326B6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11" y="927858"/>
            <a:ext cx="6830378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2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46890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91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832523"/>
              </p:ext>
            </p:extLst>
          </p:nvPr>
        </p:nvGraphicFramePr>
        <p:xfrm>
          <a:off x="914400" y="2076449"/>
          <a:ext cx="10353675" cy="4315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Statistical Summary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590861"/>
              </p:ext>
            </p:extLst>
          </p:nvPr>
        </p:nvGraphicFramePr>
        <p:xfrm>
          <a:off x="0" y="2114026"/>
          <a:ext cx="12192000" cy="474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775F7AA-1AE9-4E04-BF49-7E9C88BD61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" t="7555"/>
          <a:stretch/>
        </p:blipFill>
        <p:spPr>
          <a:xfrm>
            <a:off x="3738189" y="1866900"/>
            <a:ext cx="4715621" cy="3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CA49-7960-4CD4-8580-398C32A0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Relevant Graphs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6F78BD0-55AA-4487-8460-F280B852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352" y="2912044"/>
            <a:ext cx="3967297" cy="3714750"/>
          </a:xfrm>
        </p:spPr>
      </p:pic>
      <p:pic>
        <p:nvPicPr>
          <p:cNvPr id="7" name="Picture 6" descr="Chart, diagram, scatter chart&#10;&#10;Description automatically generated">
            <a:extLst>
              <a:ext uri="{FF2B5EF4-FFF2-40B4-BE49-F238E27FC236}">
                <a16:creationId xmlns:a16="http://schemas.microsoft.com/office/drawing/2014/main" id="{95EF6820-56E7-40B7-98E9-128566ACB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" t="3568"/>
          <a:stretch/>
        </p:blipFill>
        <p:spPr>
          <a:xfrm>
            <a:off x="95498" y="2912044"/>
            <a:ext cx="3738716" cy="373775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ED90E2A-F252-44D1-ADA2-D1C7A9085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" t="3751"/>
          <a:stretch/>
        </p:blipFill>
        <p:spPr>
          <a:xfrm>
            <a:off x="8357787" y="2965683"/>
            <a:ext cx="3738716" cy="37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0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Statistical Summary Part 2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506104"/>
              </p:ext>
            </p:extLst>
          </p:nvPr>
        </p:nvGraphicFramePr>
        <p:xfrm>
          <a:off x="0" y="2076449"/>
          <a:ext cx="11268075" cy="371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C81E543-1946-4068-868C-B354C78BBF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" t="7197"/>
          <a:stretch/>
        </p:blipFill>
        <p:spPr>
          <a:xfrm>
            <a:off x="5634037" y="1866900"/>
            <a:ext cx="6093576" cy="45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Summary Part 3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456705"/>
              </p:ext>
            </p:extLst>
          </p:nvPr>
        </p:nvGraphicFramePr>
        <p:xfrm>
          <a:off x="0" y="2114026"/>
          <a:ext cx="12192000" cy="474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1CE5AA83-74AB-4FF1-B194-96A894DF24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" t="6589"/>
          <a:stretch/>
        </p:blipFill>
        <p:spPr>
          <a:xfrm>
            <a:off x="3047922" y="1937857"/>
            <a:ext cx="6085508" cy="45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9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Distance Metric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C7CD062-5DF6-47A2-BF95-225117D72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75" y="1497784"/>
            <a:ext cx="5010150" cy="21526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572A0-1BAF-487D-8F3D-2E06160C6A99}"/>
              </a:ext>
            </a:extLst>
          </p:cNvPr>
          <p:cNvSpPr txBox="1"/>
          <p:nvPr/>
        </p:nvSpPr>
        <p:spPr>
          <a:xfrm>
            <a:off x="6451134" y="1866899"/>
            <a:ext cx="5292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Manhattan Distance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Goes only in x or y or z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not go diagonally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step in a direction counts as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distance is the total number of steps taken to get to a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weights on distance instead of uniformity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for a Feature Set of our size (30)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Euclidean Distance produced worse accuracies (up to a 25% loss in accuracy)</a:t>
            </a:r>
          </a:p>
        </p:txBody>
      </p:sp>
      <p:pic>
        <p:nvPicPr>
          <p:cNvPr id="10" name="Picture 9" descr="A picture containing sky, water, outdoor, nature&#10;&#10;Description automatically generated">
            <a:extLst>
              <a:ext uri="{FF2B5EF4-FFF2-40B4-BE49-F238E27FC236}">
                <a16:creationId xmlns:a16="http://schemas.microsoft.com/office/drawing/2014/main" id="{9415C0C6-CA4F-4624-BE6A-5A96B479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6" y="3715837"/>
            <a:ext cx="5010150" cy="29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5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28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Best K, Worst K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25689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Saying Best and Worst in Spanish">
            <a:extLst>
              <a:ext uri="{FF2B5EF4-FFF2-40B4-BE49-F238E27FC236}">
                <a16:creationId xmlns:a16="http://schemas.microsoft.com/office/drawing/2014/main" id="{70FD0E3C-B212-46BA-9DF2-A094F72B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37" y="2327505"/>
            <a:ext cx="5685877" cy="36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D99CD-C2B0-4018-9C33-264E302118C4}"/>
              </a:ext>
            </a:extLst>
          </p:cNvPr>
          <p:cNvSpPr txBox="1"/>
          <p:nvPr/>
        </p:nvSpPr>
        <p:spPr>
          <a:xfrm>
            <a:off x="3944236" y="1891784"/>
            <a:ext cx="405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Nearest Neighbors – Accuracy: 94.4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30345-307C-4A82-A826-1CD73F6A0554}"/>
              </a:ext>
            </a:extLst>
          </p:cNvPr>
          <p:cNvSpPr txBox="1"/>
          <p:nvPr/>
        </p:nvSpPr>
        <p:spPr>
          <a:xfrm>
            <a:off x="3944236" y="6251805"/>
            <a:ext cx="478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&gt; 350 Nearest Neighbors – Accuracy: 86.7 </a:t>
            </a:r>
          </a:p>
        </p:txBody>
      </p:sp>
    </p:spTree>
    <p:extLst>
      <p:ext uri="{BB962C8B-B14F-4D97-AF65-F5344CB8AC3E}">
        <p14:creationId xmlns:p14="http://schemas.microsoft.com/office/powerpoint/2010/main" val="411035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The Good, The Bad, and The Average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75503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4051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{01FEECAF-CDD0-4A85-A310-7B487D6C16D9}tf11665031_win32</Template>
  <TotalTime>152</TotalTime>
  <Words>409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Wingdings 2</vt:lpstr>
      <vt:lpstr>SlateVTI</vt:lpstr>
      <vt:lpstr>K Nearest Neighbors on Breast Cancer Data</vt:lpstr>
      <vt:lpstr>Background</vt:lpstr>
      <vt:lpstr>Statistical Summary</vt:lpstr>
      <vt:lpstr>More Relevant Graphs</vt:lpstr>
      <vt:lpstr>Statistical Summary Part 2</vt:lpstr>
      <vt:lpstr>Statistical Summary Part 3 Confusion Matrix</vt:lpstr>
      <vt:lpstr>Distance Metric</vt:lpstr>
      <vt:lpstr>Best K, Worst K</vt:lpstr>
      <vt:lpstr>The Good, The Bad, and The Average</vt:lpstr>
      <vt:lpstr>The Code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Nearest Neighbors on Breast Cancer Data</dc:title>
  <dc:creator>Alexander Karwowski</dc:creator>
  <cp:lastModifiedBy>Alexander Karwowski</cp:lastModifiedBy>
  <cp:revision>13</cp:revision>
  <dcterms:created xsi:type="dcterms:W3CDTF">2021-02-08T14:21:20Z</dcterms:created>
  <dcterms:modified xsi:type="dcterms:W3CDTF">2021-04-19T01:32:47Z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